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63" r:id="rId9"/>
    <p:sldId id="264" r:id="rId10"/>
    <p:sldId id="265" r:id="rId11"/>
    <p:sldId id="27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Cort" initials="G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8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9140"/>
            <a:ext cx="4952999" cy="1518859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7764"/>
            <a:ext cx="6267113" cy="97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17" y="1780857"/>
            <a:ext cx="7772400" cy="1470025"/>
          </a:xfrm>
        </p:spPr>
        <p:txBody>
          <a:bodyPr/>
          <a:lstStyle/>
          <a:p>
            <a:r>
              <a:rPr lang="en-US" dirty="0" smtClean="0"/>
              <a:t>The Power of Image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832" y="3485096"/>
            <a:ext cx="4149904" cy="1966798"/>
            <a:chOff x="107532714" y="107549043"/>
            <a:chExt cx="4702628" cy="243542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-433198">
              <a:off x="107532714" y="107838047"/>
              <a:ext cx="1931068" cy="2058334"/>
              <a:chOff x="107532714" y="107838047"/>
              <a:chExt cx="1931068" cy="205833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32714" y="107838047"/>
                <a:ext cx="1931068" cy="2058334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29" name="Picture 5" descr="108_35671_150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9708" y="107950722"/>
                <a:ext cx="1706766" cy="160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9080920" y="107549043"/>
              <a:ext cx="1931068" cy="2058335"/>
              <a:chOff x="109080920" y="107549043"/>
              <a:chExt cx="1931068" cy="2058335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9080920" y="107549043"/>
                <a:ext cx="1931068" cy="2058335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32" name="Picture 8" descr="135_35685_ful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9532" y="107639531"/>
                <a:ext cx="1704065" cy="1617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267263">
              <a:off x="110304274" y="107926134"/>
              <a:ext cx="1931068" cy="205833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4" name="Picture 10" descr="101_35668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67263">
              <a:off x="110404118" y="108036556"/>
              <a:ext cx="1731380" cy="16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8415" y="3432991"/>
            <a:ext cx="4284752" cy="2050350"/>
            <a:chOff x="107115803" y="110464600"/>
            <a:chExt cx="4967141" cy="2432959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 descr="198_35716_150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9" name="Picture 15" descr="290_35762_150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 descr="173_35704_full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-685525" y="1331842"/>
            <a:ext cx="8837487" cy="2662187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66" y="-2171"/>
            <a:ext cx="21857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68121"/>
                </a:solidFill>
              </a:rPr>
              <a:t>Sexting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66" y="1494556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Risks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66966"/>
            <a:ext cx="78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Creating, distributing or possessing an indecent image of a child – against 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UK Police position – first time offenders should not face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Emotional and psychological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Reputational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Online manipulation/extortion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35"/>
          <a:stretch/>
        </p:blipFill>
        <p:spPr>
          <a:xfrm>
            <a:off x="5517966" y="3994030"/>
            <a:ext cx="2487347" cy="28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51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530901" y="1289246"/>
            <a:ext cx="8837487" cy="2737636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5565" y="138079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25565" y="237791"/>
            <a:ext cx="23158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Sexting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9229" y="2016747"/>
            <a:ext cx="6855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Talk to your child about the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Seek help from the school/Police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ZIPIT app from </a:t>
            </a:r>
            <a:r>
              <a:rPr lang="en-GB" dirty="0" err="1" smtClean="0">
                <a:solidFill>
                  <a:schemeClr val="bg1"/>
                </a:solidFill>
                <a:latin typeface="Arial"/>
                <a:cs typeface="Arial"/>
              </a:rPr>
              <a:t>Childline</a:t>
            </a:r>
            <a:endParaRPr lang="en-GB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‘So You Got Naked Online’ – advice for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Report suspected grooming to Police/CEOP</a:t>
            </a:r>
          </a:p>
        </p:txBody>
      </p:sp>
      <p:pic>
        <p:nvPicPr>
          <p:cNvPr id="10" name="Picture 9" descr="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483" y="4224130"/>
            <a:ext cx="2345127" cy="39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5757" y="855812"/>
            <a:ext cx="7338134" cy="599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right now?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1229" y="3311209"/>
            <a:ext cx="4176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Open dialogue with your child</a:t>
            </a:r>
          </a:p>
          <a:p>
            <a:r>
              <a:rPr lang="en-GB" sz="2000" dirty="0" smtClean="0">
                <a:latin typeface="Arial"/>
                <a:cs typeface="Arial"/>
              </a:rPr>
              <a:t>Family agreement</a:t>
            </a:r>
          </a:p>
          <a:p>
            <a:r>
              <a:rPr lang="en-GB" sz="2000" dirty="0" smtClean="0">
                <a:latin typeface="Arial"/>
                <a:cs typeface="Arial"/>
              </a:rPr>
              <a:t>Consider filtering and blocking software</a:t>
            </a:r>
          </a:p>
          <a:p>
            <a:r>
              <a:rPr lang="en-GB" sz="2000" dirty="0" smtClean="0">
                <a:latin typeface="Arial"/>
                <a:cs typeface="Arial"/>
              </a:rPr>
              <a:t>Think before you/they post</a:t>
            </a:r>
          </a:p>
          <a:p>
            <a:r>
              <a:rPr lang="en-GB" sz="2000" dirty="0" smtClean="0">
                <a:latin typeface="Arial"/>
                <a:cs typeface="Arial"/>
              </a:rPr>
              <a:t>Understand the laws</a:t>
            </a:r>
          </a:p>
          <a:p>
            <a:r>
              <a:rPr lang="en-GB" sz="2000" dirty="0" smtClean="0">
                <a:latin typeface="Arial"/>
                <a:cs typeface="Arial"/>
              </a:rPr>
              <a:t>Privacy settings and reporting</a:t>
            </a:r>
          </a:p>
          <a:p>
            <a:r>
              <a:rPr lang="en-GB" sz="2000" dirty="0" smtClean="0">
                <a:latin typeface="Arial"/>
                <a:cs typeface="Arial"/>
              </a:rPr>
              <a:t>Save the evidence and report the incident</a:t>
            </a:r>
          </a:p>
          <a:p>
            <a:r>
              <a:rPr lang="en-GB" sz="2000" dirty="0" smtClean="0">
                <a:latin typeface="Arial"/>
                <a:cs typeface="Arial"/>
              </a:rPr>
              <a:t>Know where to get help</a:t>
            </a:r>
          </a:p>
          <a:p>
            <a:r>
              <a:rPr lang="en-GB" sz="2000" dirty="0" smtClean="0">
                <a:latin typeface="Arial"/>
                <a:cs typeface="Arial"/>
              </a:rPr>
              <a:t>Watch SID TV clips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661" y="2468352"/>
            <a:ext cx="2838194" cy="2822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7888" y="2973515"/>
            <a:ext cx="2409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 UK Safer Internet Centre newsletter at: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saferinternet.org.uk</a:t>
            </a:r>
          </a:p>
        </p:txBody>
      </p:sp>
      <p:sp>
        <p:nvSpPr>
          <p:cNvPr id="6" name="Oval 5"/>
          <p:cNvSpPr/>
          <p:nvPr/>
        </p:nvSpPr>
        <p:spPr>
          <a:xfrm>
            <a:off x="832647" y="3424220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831" y="372416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5831" y="402049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831" y="4606447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5831" y="4927769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31" y="5248395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25831" y="555934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5831" y="615200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25831" y="6470543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19"/>
            <a:ext cx="8229600" cy="1143000"/>
          </a:xfrm>
        </p:spPr>
        <p:txBody>
          <a:bodyPr/>
          <a:lstStyle/>
          <a:p>
            <a:r>
              <a:rPr lang="en-US" dirty="0" smtClean="0"/>
              <a:t>Want more information?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90373" y="2104687"/>
            <a:ext cx="42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We are happy to answer questions!</a:t>
            </a:r>
          </a:p>
          <a:p>
            <a:r>
              <a:rPr lang="en-GB" sz="2000" b="1" dirty="0" smtClean="0">
                <a:latin typeface="Arial"/>
                <a:cs typeface="Arial"/>
              </a:rPr>
              <a:t>education@childnet.com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4" name="Picture 3" descr="Artboar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2028449"/>
            <a:ext cx="810729" cy="81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373" y="3101350"/>
            <a:ext cx="42394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www.saferinternet.org.uk</a:t>
            </a:r>
          </a:p>
          <a:p>
            <a:r>
              <a:rPr lang="en-GB" sz="2000" b="1" dirty="0" smtClean="0">
                <a:latin typeface="Arial"/>
                <a:cs typeface="Arial"/>
              </a:rPr>
              <a:t>www.childnet.com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3025112"/>
            <a:ext cx="810729" cy="8107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130841"/>
            <a:ext cx="2294576" cy="54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Follow us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775" y="4936564"/>
            <a:ext cx="423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saferinternetuk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78" y="4743548"/>
            <a:ext cx="802370" cy="810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2768" y="5920828"/>
            <a:ext cx="4239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@UK_SIC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5740211"/>
            <a:ext cx="810729" cy="810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52" y="5740211"/>
            <a:ext cx="802370" cy="810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067" y="6290160"/>
            <a:ext cx="1113972" cy="38081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05" y="5920828"/>
            <a:ext cx="2905260" cy="5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reative commons lice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374" y="5914526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79387" y="5929745"/>
            <a:ext cx="3438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Safer Internet Day 2017 Education Packs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by </a:t>
            </a: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UK Safer Internet Centre 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is licensed under a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Creative Commons Attribution-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NonCommercial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ShareAlike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4.0 International License.</a:t>
            </a:r>
            <a:endParaRPr kumimoji="0" lang="en-US" altLang="en-US" sz="1800" b="0" i="0" strike="noStrike" cap="none" normalizeH="0" baseline="0" dirty="0" smtClean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37" y="4861514"/>
            <a:ext cx="3925957" cy="5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253" y="642629"/>
            <a:ext cx="7733494" cy="16245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now more ways than ever before to create, edit and share images and videos online.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95" y="2426478"/>
            <a:ext cx="1152655" cy="112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86" y="4004635"/>
            <a:ext cx="1096864" cy="1093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08" y="2479360"/>
            <a:ext cx="1100983" cy="11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83" y="2426478"/>
            <a:ext cx="1171656" cy="115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06" y="2348342"/>
            <a:ext cx="1232001" cy="123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82" y="5397184"/>
            <a:ext cx="1097650" cy="894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956" y="3958106"/>
            <a:ext cx="1164483" cy="1164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56" y="4108329"/>
            <a:ext cx="1158119" cy="93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9" y="5404349"/>
            <a:ext cx="937541" cy="93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34" y="4195035"/>
            <a:ext cx="1557424" cy="75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5325316"/>
            <a:ext cx="1099928" cy="10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58404" y="46585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77217" y="49612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" y="2349229"/>
            <a:ext cx="2664867" cy="246173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51039" y="2408380"/>
            <a:ext cx="1971716" cy="2062546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Images and videos get 8,500 likes and 1,000 comments per second 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89" y="2606426"/>
            <a:ext cx="2727324" cy="169949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586757" y="2743613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400 million snaps are sent on </a:t>
            </a:r>
            <a:r>
              <a:rPr lang="en-US" sz="1800" dirty="0" err="1" smtClean="0">
                <a:solidFill>
                  <a:srgbClr val="FFFFFF"/>
                </a:solidFill>
              </a:rPr>
              <a:t>Snapchat</a:t>
            </a:r>
            <a:r>
              <a:rPr lang="en-US" sz="1800" dirty="0" smtClean="0">
                <a:solidFill>
                  <a:srgbClr val="FFFFFF"/>
                </a:solidFill>
              </a:rPr>
              <a:t> each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4" y="2078112"/>
            <a:ext cx="2727324" cy="2488769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529212" y="2236063"/>
            <a:ext cx="2159089" cy="168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r>
              <a:rPr lang="en-US" sz="1800" dirty="0" smtClean="0">
                <a:solidFill>
                  <a:srgbClr val="FFFFFF"/>
                </a:solidFill>
              </a:rPr>
              <a:t>, photos showing faces are 38% more likely to get ‘likes’ than photos without faces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229" y="4966234"/>
            <a:ext cx="2727324" cy="1632679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5329617" y="51136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910804" y="48109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48" y="4658568"/>
            <a:ext cx="2727324" cy="2290817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1425849" y="4915106"/>
            <a:ext cx="2644044" cy="108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The equivalent of 110 years of live video is watched on Periscope every day. </a:t>
            </a:r>
          </a:p>
        </p:txBody>
      </p:sp>
    </p:spTree>
    <p:extLst>
      <p:ext uri="{BB962C8B-B14F-4D97-AF65-F5344CB8AC3E}">
        <p14:creationId xmlns:p14="http://schemas.microsoft.com/office/powerpoint/2010/main" val="113319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238" y="424910"/>
            <a:ext cx="4678222" cy="172955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people share images?</a:t>
            </a:r>
            <a:endParaRPr lang="en-US" sz="4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8619" y="808044"/>
            <a:ext cx="8705381" cy="2730482"/>
            <a:chOff x="438619" y="808044"/>
            <a:chExt cx="8705381" cy="2730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40" y="808044"/>
              <a:ext cx="2505560" cy="2406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8619" y="3015306"/>
              <a:ext cx="5661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get noticed? (likes and followers)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619" y="1819195"/>
            <a:ext cx="7580867" cy="2634999"/>
            <a:chOff x="449722" y="1819195"/>
            <a:chExt cx="7580867" cy="2634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205" y="1819195"/>
              <a:ext cx="2424384" cy="26349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9722" y="3550976"/>
              <a:ext cx="5451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show people what you are up to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722" y="771712"/>
            <a:ext cx="6881908" cy="2229692"/>
            <a:chOff x="438618" y="764923"/>
            <a:chExt cx="6881908" cy="2229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1692" y="764923"/>
              <a:ext cx="2268834" cy="1003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8618" y="2471395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share memories </a:t>
              </a:r>
              <a:endParaRPr lang="en-US" sz="2800" dirty="0"/>
            </a:p>
          </p:txBody>
        </p:sp>
      </p:grpSp>
      <p:sp>
        <p:nvSpPr>
          <p:cNvPr id="20" name="AutoShape 8" descr="Image result for free the our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619" y="4094887"/>
            <a:ext cx="8481410" cy="2194512"/>
            <a:chOff x="438619" y="4094887"/>
            <a:chExt cx="8481410" cy="2194512"/>
          </a:xfrm>
        </p:grpSpPr>
        <p:sp>
          <p:nvSpPr>
            <p:cNvPr id="2" name="TextBox 1"/>
            <p:cNvSpPr txBox="1"/>
            <p:nvPr/>
          </p:nvSpPr>
          <p:spPr>
            <a:xfrm>
              <a:off x="438619" y="4094887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raise awareness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99" y="4497852"/>
              <a:ext cx="2388730" cy="17915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38619" y="4618107"/>
            <a:ext cx="5758594" cy="1973340"/>
            <a:chOff x="438619" y="4618107"/>
            <a:chExt cx="5758594" cy="1973340"/>
          </a:xfrm>
        </p:grpSpPr>
        <p:sp>
          <p:nvSpPr>
            <p:cNvPr id="12" name="TextBox 11"/>
            <p:cNvSpPr txBox="1"/>
            <p:nvPr/>
          </p:nvSpPr>
          <p:spPr>
            <a:xfrm>
              <a:off x="438619" y="4651248"/>
              <a:ext cx="363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boost confidence?</a:t>
              </a:r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73" y="4618107"/>
              <a:ext cx="1973340" cy="197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9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1030" y="1962566"/>
            <a:ext cx="5113058" cy="4648794"/>
            <a:chOff x="2091030" y="2030606"/>
            <a:chExt cx="5113058" cy="4648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030" y="2030606"/>
              <a:ext cx="5113058" cy="46487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2692">
              <a:off x="2623150" y="2611385"/>
              <a:ext cx="4242058" cy="28879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72" y="318300"/>
            <a:ext cx="8229600" cy="1143000"/>
          </a:xfrm>
        </p:spPr>
        <p:txBody>
          <a:bodyPr/>
          <a:lstStyle/>
          <a:p>
            <a:r>
              <a:rPr lang="en-US" dirty="0" smtClean="0"/>
              <a:t>What’s in a </a:t>
            </a:r>
            <a:r>
              <a:rPr lang="en-US" dirty="0" err="1" smtClean="0"/>
              <a:t>selfie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-24032" y="1773991"/>
            <a:ext cx="9220932" cy="5028520"/>
            <a:chOff x="-24032" y="1773991"/>
            <a:chExt cx="9220932" cy="5028520"/>
          </a:xfrm>
        </p:grpSpPr>
        <p:sp>
          <p:nvSpPr>
            <p:cNvPr id="5" name="TextBox 4"/>
            <p:cNvSpPr txBox="1"/>
            <p:nvPr/>
          </p:nvSpPr>
          <p:spPr>
            <a:xfrm>
              <a:off x="6829217" y="1773991"/>
              <a:ext cx="19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Personal information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5056" y="1883599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story?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292" y="2941790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message?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03" y="4373228"/>
              <a:ext cx="205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challenge?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72976" y="4751335"/>
              <a:ext cx="19710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Creates an impression/affects online reputation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8708" y="3306106"/>
              <a:ext cx="19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An invitation to contact or comment?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4032" y="5764864"/>
              <a:ext cx="2551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Geotagging data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4167" y="6340846"/>
              <a:ext cx="2804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Reality or fantasy?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29152" y="2352331"/>
              <a:ext cx="1854270" cy="65955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26410" y="3282402"/>
              <a:ext cx="1866795" cy="183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49450" y="4142411"/>
              <a:ext cx="1260655" cy="43467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</p:cNvCxnSpPr>
            <p:nvPr/>
          </p:nvCxnSpPr>
          <p:spPr>
            <a:xfrm flipV="1">
              <a:off x="1251595" y="4645123"/>
              <a:ext cx="1696711" cy="111974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0"/>
            </p:cNvCxnSpPr>
            <p:nvPr/>
          </p:nvCxnSpPr>
          <p:spPr>
            <a:xfrm flipV="1">
              <a:off x="3166496" y="4645124"/>
              <a:ext cx="915773" cy="169572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164972" y="4645124"/>
              <a:ext cx="1039116" cy="7074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520292" y="3760932"/>
              <a:ext cx="70918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614266" y="2222154"/>
              <a:ext cx="1151999" cy="7826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649777"/>
          </a:xfrm>
        </p:spPr>
        <p:txBody>
          <a:bodyPr>
            <a:noAutofit/>
          </a:bodyPr>
          <a:lstStyle/>
          <a:p>
            <a:r>
              <a:rPr lang="en-US" sz="4400" dirty="0" smtClean="0"/>
              <a:t>Is seeing always believing?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" y="1659834"/>
            <a:ext cx="7225748" cy="48171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9989" y="1631950"/>
            <a:ext cx="7477125" cy="5057774"/>
            <a:chOff x="579989" y="1631950"/>
            <a:chExt cx="7477125" cy="5057774"/>
          </a:xfrm>
        </p:grpSpPr>
        <p:sp>
          <p:nvSpPr>
            <p:cNvPr id="4" name="Rectangle 3"/>
            <p:cNvSpPr/>
            <p:nvPr/>
          </p:nvSpPr>
          <p:spPr>
            <a:xfrm>
              <a:off x="579989" y="1631950"/>
              <a:ext cx="7477125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989" y="4054475"/>
              <a:ext cx="2941086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750" y="4042670"/>
              <a:ext cx="2742820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5039" y="6045199"/>
              <a:ext cx="2941086" cy="644525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6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85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Is seeing always believing?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271" y="1783926"/>
            <a:ext cx="1803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Real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574" y="1793532"/>
            <a:ext cx="182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Edited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38" y="2397331"/>
            <a:ext cx="2714246" cy="3518906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875231" y="2565323"/>
            <a:ext cx="5086700" cy="2904879"/>
            <a:chOff x="3875231" y="2565323"/>
            <a:chExt cx="5086700" cy="2904879"/>
          </a:xfrm>
        </p:grpSpPr>
        <p:sp>
          <p:nvSpPr>
            <p:cNvPr id="8" name="TextBox 7"/>
            <p:cNvSpPr txBox="1"/>
            <p:nvPr/>
          </p:nvSpPr>
          <p:spPr>
            <a:xfrm>
              <a:off x="3875231" y="256532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Hair colour changed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3982" y="3508951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Face shape made slimmer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5162" y="4731538"/>
              <a:ext cx="1191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Skin smoothed out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9624" y="309533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Eyes are whiter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34987" y="4207090"/>
              <a:ext cx="101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Makeup added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953639" y="3435072"/>
              <a:ext cx="895229" cy="183481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624661" y="4316555"/>
              <a:ext cx="1224206" cy="6591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24387" y="3836637"/>
              <a:ext cx="1559136" cy="1069617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399133" y="3858384"/>
              <a:ext cx="691438" cy="119828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024387" y="2848401"/>
              <a:ext cx="1066184" cy="9660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5" y="2397331"/>
            <a:ext cx="2678304" cy="3518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629729" y="1104742"/>
            <a:ext cx="7263441" cy="215660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5" y="76172"/>
            <a:ext cx="3975431" cy="1143000"/>
          </a:xfrm>
        </p:spPr>
        <p:txBody>
          <a:bodyPr/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311" y="1198245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11" y="1753413"/>
            <a:ext cx="593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Discuss online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Critical thinking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does what they see impact on how they feel?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7275" y="3171729"/>
            <a:ext cx="4416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F68121"/>
                </a:solidFill>
              </a:rPr>
              <a:t>Online Conduct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514875" y="4070140"/>
            <a:ext cx="7263441" cy="2156604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91132" y="420955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1132" y="4728168"/>
            <a:ext cx="788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Think before you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 their photos affect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Build an online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Use privacy settings on social media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7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50336" y="817253"/>
            <a:ext cx="5205046" cy="6040747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38" y="6657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DE0"/>
                </a:solidFill>
              </a:rPr>
              <a:t>Online Contact</a:t>
            </a:r>
            <a:endParaRPr lang="en-US" sz="4000" dirty="0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9105" y="1634419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9DE0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154" y="2253502"/>
            <a:ext cx="36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How many friends and followers?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382" y="2272555"/>
            <a:ext cx="3399228" cy="2935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859" y="58702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Geotagging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and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geolocation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settings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436" y="3112870"/>
            <a:ext cx="356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Look after personal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735" y="3972238"/>
            <a:ext cx="358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Why someone may make 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310" y="4888620"/>
            <a:ext cx="363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Report and block offensive images, messages or users</a:t>
            </a:r>
          </a:p>
        </p:txBody>
      </p:sp>
    </p:spTree>
    <p:extLst>
      <p:ext uri="{BB962C8B-B14F-4D97-AF65-F5344CB8AC3E}">
        <p14:creationId xmlns:p14="http://schemas.microsoft.com/office/powerpoint/2010/main" val="406553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450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Power of Image</vt:lpstr>
      <vt:lpstr>PowerPoint Presentation</vt:lpstr>
      <vt:lpstr>Did you know…</vt:lpstr>
      <vt:lpstr>Why do people share images?</vt:lpstr>
      <vt:lpstr>What’s in a selfie?</vt:lpstr>
      <vt:lpstr>PowerPoint Presentation</vt:lpstr>
      <vt:lpstr>Is seeing always believing?</vt:lpstr>
      <vt:lpstr>Online Content</vt:lpstr>
      <vt:lpstr>Online Contact</vt:lpstr>
      <vt:lpstr>Sexting</vt:lpstr>
      <vt:lpstr>PowerPoint Presentation</vt:lpstr>
      <vt:lpstr>What can I do right now?</vt:lpstr>
      <vt:lpstr>Want more information?</vt:lpstr>
      <vt:lpstr>PowerPoint Presentation</vt:lpstr>
    </vt:vector>
  </TitlesOfParts>
  <Company>Contrapositive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Solomon, Amanda</cp:lastModifiedBy>
  <cp:revision>33</cp:revision>
  <dcterms:created xsi:type="dcterms:W3CDTF">2016-12-02T13:04:14Z</dcterms:created>
  <dcterms:modified xsi:type="dcterms:W3CDTF">2017-01-26T11:39:23Z</dcterms:modified>
</cp:coreProperties>
</file>